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3"/>
  </p:notesMasterIdLst>
  <p:handoutMasterIdLst>
    <p:handoutMasterId r:id="rId34"/>
  </p:handoutMasterIdLst>
  <p:sldIdLst>
    <p:sldId id="481" r:id="rId2"/>
    <p:sldId id="276" r:id="rId3"/>
    <p:sldId id="291" r:id="rId4"/>
    <p:sldId id="528" r:id="rId5"/>
    <p:sldId id="529" r:id="rId6"/>
    <p:sldId id="296" r:id="rId7"/>
    <p:sldId id="531" r:id="rId8"/>
    <p:sldId id="532" r:id="rId9"/>
    <p:sldId id="533" r:id="rId10"/>
    <p:sldId id="534" r:id="rId11"/>
    <p:sldId id="555" r:id="rId12"/>
    <p:sldId id="642" r:id="rId13"/>
    <p:sldId id="643" r:id="rId14"/>
    <p:sldId id="644" r:id="rId15"/>
    <p:sldId id="556" r:id="rId16"/>
    <p:sldId id="564" r:id="rId17"/>
    <p:sldId id="565" r:id="rId18"/>
    <p:sldId id="559" r:id="rId19"/>
    <p:sldId id="683" r:id="rId20"/>
    <p:sldId id="684" r:id="rId21"/>
    <p:sldId id="597" r:id="rId22"/>
    <p:sldId id="587" r:id="rId23"/>
    <p:sldId id="675" r:id="rId24"/>
    <p:sldId id="676" r:id="rId25"/>
    <p:sldId id="680" r:id="rId26"/>
    <p:sldId id="682" r:id="rId27"/>
    <p:sldId id="666" r:id="rId28"/>
    <p:sldId id="539" r:id="rId29"/>
    <p:sldId id="659" r:id="rId30"/>
    <p:sldId id="681" r:id="rId31"/>
    <p:sldId id="667" r:id="rId32"/>
  </p:sldIdLst>
  <p:sldSz cx="9144000" cy="6858000" type="letter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Park" initials="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ADBC"/>
    <a:srgbClr val="34B4C8"/>
    <a:srgbClr val="34B1BC"/>
    <a:srgbClr val="389FBC"/>
    <a:srgbClr val="3796B1"/>
    <a:srgbClr val="0000FF"/>
    <a:srgbClr val="E2C700"/>
    <a:srgbClr val="00FF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67407" autoAdjust="0"/>
  </p:normalViewPr>
  <p:slideViewPr>
    <p:cSldViewPr snapToGrid="0" snapToObjects="1">
      <p:cViewPr varScale="1">
        <p:scale>
          <a:sx n="60" d="100"/>
          <a:sy n="60" d="100"/>
        </p:scale>
        <p:origin x="-1622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8" d="100"/>
          <a:sy n="108" d="100"/>
        </p:scale>
        <p:origin x="-1456" y="-104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B3502-6E9B-1247-9969-C4AEBA136BFF}" type="datetimeFigureOut">
              <a:rPr lang="en-US" smtClean="0"/>
              <a:t>26/05/2015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CE599F-682F-2745-BC3F-634C76DCA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22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1B1D6-297A-084C-8AA9-668BA2DBEA44}" type="datetimeFigureOut">
              <a:rPr lang="en-US" smtClean="0"/>
              <a:t>26/05/2015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0D3AB-7FF9-814E-93F2-9CB08391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39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0D3AB-7FF9-814E-93F2-9CB0839194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43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286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</p:spPr>
      </p:sp>
      <p:sp>
        <p:nvSpPr>
          <p:cNvPr id="115714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9375" eaLnBrk="1" hangingPunct="1"/>
            <a:endParaRPr lang="en-US" dirty="0"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hape 116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</p:spPr>
      </p:sp>
      <p:sp>
        <p:nvSpPr>
          <p:cNvPr id="73730" name="Shape 117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>
            <a:lvl1pPr marL="79375" indent="-3175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buSzPct val="25000"/>
            </a:pPr>
            <a:endParaRPr lang="en-US" dirty="0">
              <a:sym typeface="Open Sans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hape 122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</p:spPr>
      </p:sp>
      <p:sp>
        <p:nvSpPr>
          <p:cNvPr id="74754" name="Shape 123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>
            <a:lvl1pPr marL="79375" indent="-3175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buSzPct val="25000"/>
            </a:pPr>
            <a:endParaRPr lang="en-US" dirty="0">
              <a:sym typeface="Open Sans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hape 128"/>
          <p:cNvSpPr>
            <a:spLocks noGrp="1" noRot="1" noChangeAspect="1" noTextEdit="1"/>
          </p:cNvSpPr>
          <p:nvPr>
            <p:ph type="sldImg" idx="2"/>
          </p:nvPr>
        </p:nvSpPr>
        <p:spPr>
          <a:solidFill>
            <a:srgbClr val="FFFFFF"/>
          </a:solidFill>
          <a:ln/>
        </p:spPr>
      </p:sp>
      <p:sp>
        <p:nvSpPr>
          <p:cNvPr id="75778" name="Shape 129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SzPct val="25000"/>
            </a:pPr>
            <a:endParaRPr lang="en-US" dirty="0">
              <a:sym typeface="Open Sans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/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9600">
                <a:solidFill>
                  <a:srgbClr val="1F1018"/>
                </a:solidFill>
                <a:latin typeface="Akzidenz-Grotesk Pro Light" charset="0"/>
                <a:ea typeface="ヒラギノ角ゴ ProN W3" charset="0"/>
                <a:cs typeface="ヒラギノ角ゴ ProN W3" charset="0"/>
                <a:sym typeface="Akzidenz-Grotesk Pro Light" charset="0"/>
              </a:defRPr>
            </a:lvl1pPr>
            <a:lvl2pPr marL="742950" indent="-285750" eaLnBrk="0" hangingPunct="0">
              <a:defRPr sz="9600">
                <a:solidFill>
                  <a:srgbClr val="1F1018"/>
                </a:solidFill>
                <a:latin typeface="Akzidenz-Grotesk Pro Light" charset="0"/>
                <a:ea typeface="ヒラギノ角ゴ ProN W3" charset="0"/>
                <a:cs typeface="ヒラギノ角ゴ ProN W3" charset="0"/>
                <a:sym typeface="Akzidenz-Grotesk Pro Light" charset="0"/>
              </a:defRPr>
            </a:lvl2pPr>
            <a:lvl3pPr marL="1143000" indent="-228600" eaLnBrk="0" hangingPunct="0">
              <a:defRPr sz="9600">
                <a:solidFill>
                  <a:srgbClr val="1F1018"/>
                </a:solidFill>
                <a:latin typeface="Akzidenz-Grotesk Pro Light" charset="0"/>
                <a:ea typeface="ヒラギノ角ゴ ProN W3" charset="0"/>
                <a:cs typeface="ヒラギノ角ゴ ProN W3" charset="0"/>
                <a:sym typeface="Akzidenz-Grotesk Pro Light" charset="0"/>
              </a:defRPr>
            </a:lvl3pPr>
            <a:lvl4pPr marL="1600200" indent="-228600" eaLnBrk="0" hangingPunct="0">
              <a:defRPr sz="9600">
                <a:solidFill>
                  <a:srgbClr val="1F1018"/>
                </a:solidFill>
                <a:latin typeface="Akzidenz-Grotesk Pro Light" charset="0"/>
                <a:ea typeface="ヒラギノ角ゴ ProN W3" charset="0"/>
                <a:cs typeface="ヒラギノ角ゴ ProN W3" charset="0"/>
                <a:sym typeface="Akzidenz-Grotesk Pro Light" charset="0"/>
              </a:defRPr>
            </a:lvl4pPr>
            <a:lvl5pPr marL="2057400" indent="-228600" eaLnBrk="0" hangingPunct="0">
              <a:defRPr sz="9600">
                <a:solidFill>
                  <a:srgbClr val="1F1018"/>
                </a:solidFill>
                <a:latin typeface="Akzidenz-Grotesk Pro Light" charset="0"/>
                <a:ea typeface="ヒラギノ角ゴ ProN W3" charset="0"/>
                <a:cs typeface="ヒラギノ角ゴ ProN W3" charset="0"/>
                <a:sym typeface="Akzidenz-Grotesk Pro Light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9600">
                <a:solidFill>
                  <a:srgbClr val="1F1018"/>
                </a:solidFill>
                <a:latin typeface="Akzidenz-Grotesk Pro Light" charset="0"/>
                <a:ea typeface="ヒラギノ角ゴ ProN W3" charset="0"/>
                <a:cs typeface="ヒラギノ角ゴ ProN W3" charset="0"/>
                <a:sym typeface="Akzidenz-Grotesk Pro Light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9600">
                <a:solidFill>
                  <a:srgbClr val="1F1018"/>
                </a:solidFill>
                <a:latin typeface="Akzidenz-Grotesk Pro Light" charset="0"/>
                <a:ea typeface="ヒラギノ角ゴ ProN W3" charset="0"/>
                <a:cs typeface="ヒラギノ角ゴ ProN W3" charset="0"/>
                <a:sym typeface="Akzidenz-Grotesk Pro Light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9600">
                <a:solidFill>
                  <a:srgbClr val="1F1018"/>
                </a:solidFill>
                <a:latin typeface="Akzidenz-Grotesk Pro Light" charset="0"/>
                <a:ea typeface="ヒラギノ角ゴ ProN W3" charset="0"/>
                <a:cs typeface="ヒラギノ角ゴ ProN W3" charset="0"/>
                <a:sym typeface="Akzidenz-Grotesk Pro Light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9600">
                <a:solidFill>
                  <a:srgbClr val="1F1018"/>
                </a:solidFill>
                <a:latin typeface="Akzidenz-Grotesk Pro Light" charset="0"/>
                <a:ea typeface="ヒラギノ角ゴ ProN W3" charset="0"/>
                <a:cs typeface="ヒラギノ角ゴ ProN W3" charset="0"/>
                <a:sym typeface="Akzidenz-Grotesk Pro Light" charset="0"/>
              </a:defRPr>
            </a:lvl9pPr>
          </a:lstStyle>
          <a:p>
            <a:pPr eaLnBrk="1" hangingPunct="1"/>
            <a:fld id="{5F5754A4-0ECF-BD44-9ABB-A4FE39D25538}" type="slidenum">
              <a:rPr lang="en-US" sz="1200"/>
              <a:pPr eaLnBrk="1" hangingPunct="1"/>
              <a:t>15</a:t>
            </a:fld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0D3AB-7FF9-814E-93F2-9CB0839194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90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9600">
                <a:solidFill>
                  <a:srgbClr val="1F1018"/>
                </a:solidFill>
                <a:latin typeface="Akzidenz-Grotesk Pro Light" charset="0"/>
                <a:ea typeface="ヒラギノ角ゴ ProN W3" charset="0"/>
                <a:cs typeface="ヒラギノ角ゴ ProN W3" charset="0"/>
                <a:sym typeface="Akzidenz-Grotesk Pro Light" charset="0"/>
              </a:defRPr>
            </a:lvl1pPr>
            <a:lvl2pPr marL="742950" indent="-285750" eaLnBrk="0" hangingPunct="0">
              <a:defRPr sz="9600">
                <a:solidFill>
                  <a:srgbClr val="1F1018"/>
                </a:solidFill>
                <a:latin typeface="Akzidenz-Grotesk Pro Light" charset="0"/>
                <a:ea typeface="ヒラギノ角ゴ ProN W3" charset="0"/>
                <a:cs typeface="ヒラギノ角ゴ ProN W3" charset="0"/>
                <a:sym typeface="Akzidenz-Grotesk Pro Light" charset="0"/>
              </a:defRPr>
            </a:lvl2pPr>
            <a:lvl3pPr marL="1143000" indent="-228600" eaLnBrk="0" hangingPunct="0">
              <a:defRPr sz="9600">
                <a:solidFill>
                  <a:srgbClr val="1F1018"/>
                </a:solidFill>
                <a:latin typeface="Akzidenz-Grotesk Pro Light" charset="0"/>
                <a:ea typeface="ヒラギノ角ゴ ProN W3" charset="0"/>
                <a:cs typeface="ヒラギノ角ゴ ProN W3" charset="0"/>
                <a:sym typeface="Akzidenz-Grotesk Pro Light" charset="0"/>
              </a:defRPr>
            </a:lvl3pPr>
            <a:lvl4pPr marL="1600200" indent="-228600" eaLnBrk="0" hangingPunct="0">
              <a:defRPr sz="9600">
                <a:solidFill>
                  <a:srgbClr val="1F1018"/>
                </a:solidFill>
                <a:latin typeface="Akzidenz-Grotesk Pro Light" charset="0"/>
                <a:ea typeface="ヒラギノ角ゴ ProN W3" charset="0"/>
                <a:cs typeface="ヒラギノ角ゴ ProN W3" charset="0"/>
                <a:sym typeface="Akzidenz-Grotesk Pro Light" charset="0"/>
              </a:defRPr>
            </a:lvl4pPr>
            <a:lvl5pPr marL="2057400" indent="-228600" eaLnBrk="0" hangingPunct="0">
              <a:defRPr sz="9600">
                <a:solidFill>
                  <a:srgbClr val="1F1018"/>
                </a:solidFill>
                <a:latin typeface="Akzidenz-Grotesk Pro Light" charset="0"/>
                <a:ea typeface="ヒラギノ角ゴ ProN W3" charset="0"/>
                <a:cs typeface="ヒラギノ角ゴ ProN W3" charset="0"/>
                <a:sym typeface="Akzidenz-Grotesk Pro Light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9600">
                <a:solidFill>
                  <a:srgbClr val="1F1018"/>
                </a:solidFill>
                <a:latin typeface="Akzidenz-Grotesk Pro Light" charset="0"/>
                <a:ea typeface="ヒラギノ角ゴ ProN W3" charset="0"/>
                <a:cs typeface="ヒラギノ角ゴ ProN W3" charset="0"/>
                <a:sym typeface="Akzidenz-Grotesk Pro Light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9600">
                <a:solidFill>
                  <a:srgbClr val="1F1018"/>
                </a:solidFill>
                <a:latin typeface="Akzidenz-Grotesk Pro Light" charset="0"/>
                <a:ea typeface="ヒラギノ角ゴ ProN W3" charset="0"/>
                <a:cs typeface="ヒラギノ角ゴ ProN W3" charset="0"/>
                <a:sym typeface="Akzidenz-Grotesk Pro Light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9600">
                <a:solidFill>
                  <a:srgbClr val="1F1018"/>
                </a:solidFill>
                <a:latin typeface="Akzidenz-Grotesk Pro Light" charset="0"/>
                <a:ea typeface="ヒラギノ角ゴ ProN W3" charset="0"/>
                <a:cs typeface="ヒラギノ角ゴ ProN W3" charset="0"/>
                <a:sym typeface="Akzidenz-Grotesk Pro Light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9600">
                <a:solidFill>
                  <a:srgbClr val="1F1018"/>
                </a:solidFill>
                <a:latin typeface="Akzidenz-Grotesk Pro Light" charset="0"/>
                <a:ea typeface="ヒラギノ角ゴ ProN W3" charset="0"/>
                <a:cs typeface="ヒラギノ角ゴ ProN W3" charset="0"/>
                <a:sym typeface="Akzidenz-Grotesk Pro Light" charset="0"/>
              </a:defRPr>
            </a:lvl9pPr>
          </a:lstStyle>
          <a:p>
            <a:pPr eaLnBrk="1" hangingPunct="1"/>
            <a:fld id="{A5A17106-BD77-1546-9994-5D31E96EAF7E}" type="slidenum">
              <a:rPr lang="en-US" sz="1200"/>
              <a:pPr eaLnBrk="1" hangingPunct="1"/>
              <a:t>17</a:t>
            </a:fld>
            <a:endParaRPr 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0D3AB-7FF9-814E-93F2-9CB0839194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90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0D3AB-7FF9-814E-93F2-9CB0839194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90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0D3AB-7FF9-814E-93F2-9CB08391943E}" type="slidenum">
              <a:rPr lang="en-US" sz="1800" smtClean="0"/>
              <a:t>2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117954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0D3AB-7FF9-814E-93F2-9CB0839194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90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0D3AB-7FF9-814E-93F2-9CB0839194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90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0D3AB-7FF9-814E-93F2-9CB0839194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90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0D3AB-7FF9-814E-93F2-9CB0839194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90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0D3AB-7FF9-814E-93F2-9CB0839194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90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0D3AB-7FF9-814E-93F2-9CB0839194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90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0D3AB-7FF9-814E-93F2-9CB0839194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60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0D3AB-7FF9-814E-93F2-9CB08391943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90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0D3AB-7FF9-814E-93F2-9CB08391943E}" type="slidenum">
              <a:rPr lang="en-US" sz="1800" smtClean="0"/>
              <a:t>28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71884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0D3AB-7FF9-814E-93F2-9CB08391943E}" type="slidenum">
              <a:rPr lang="en-US" sz="1800" smtClean="0"/>
              <a:t>29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71884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0D3AB-7FF9-814E-93F2-9CB0839194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60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0D3AB-7FF9-814E-93F2-9CB08391943E}" type="slidenum">
              <a:rPr lang="en-US" sz="1800" smtClean="0"/>
              <a:t>31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71884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0D3AB-7FF9-814E-93F2-9CB08391943E}" type="slidenum">
              <a:rPr lang="en-US" sz="1800" smtClean="0"/>
              <a:t>4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71884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  <a:buSzPct val="25000"/>
            </a:pPr>
            <a:endParaRPr lang="en-US" dirty="0"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0D3AB-7FF9-814E-93F2-9CB08391943E}" type="slidenum">
              <a:rPr lang="en-US" sz="1800" smtClean="0"/>
              <a:t>5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71884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0D3AB-7FF9-814E-93F2-9CB0839194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42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5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863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42FD-1251-1447-8EC8-A923A57B7B83}" type="datetimeFigureOut">
              <a:rPr lang="en-US" smtClean="0"/>
              <a:t>26/05/2015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1E53-2EE1-6347-83DF-3A41DF2F9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42FD-1251-1447-8EC8-A923A57B7B83}" type="datetimeFigureOut">
              <a:rPr lang="en-US" smtClean="0"/>
              <a:t>26/05/2015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1E53-2EE1-6347-83DF-3A41DF2F9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42FD-1251-1447-8EC8-A923A57B7B83}" type="datetimeFigureOut">
              <a:rPr lang="en-US" smtClean="0"/>
              <a:t>26/05/2015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1E53-2EE1-6347-83DF-3A41DF2F9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42FD-1251-1447-8EC8-A923A57B7B83}" type="datetimeFigureOut">
              <a:rPr lang="en-US" smtClean="0"/>
              <a:t>26/05/2015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1E53-2EE1-6347-83DF-3A41DF2F9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42FD-1251-1447-8EC8-A923A57B7B83}" type="datetimeFigureOut">
              <a:rPr lang="en-US" smtClean="0"/>
              <a:t>26/05/2015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1E53-2EE1-6347-83DF-3A41DF2F9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42FD-1251-1447-8EC8-A923A57B7B83}" type="datetimeFigureOut">
              <a:rPr lang="en-US" smtClean="0"/>
              <a:t>26/05/2015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1E53-2EE1-6347-83DF-3A41DF2F9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42FD-1251-1447-8EC8-A923A57B7B83}" type="datetimeFigureOut">
              <a:rPr lang="en-US" smtClean="0"/>
              <a:t>26/05/2015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1E53-2EE1-6347-83DF-3A41DF2F9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42FD-1251-1447-8EC8-A923A57B7B83}" type="datetimeFigureOut">
              <a:rPr lang="en-US" smtClean="0"/>
              <a:t>26/05/2015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1E53-2EE1-6347-83DF-3A41DF2F9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42FD-1251-1447-8EC8-A923A57B7B83}" type="datetimeFigureOut">
              <a:rPr lang="en-US" smtClean="0"/>
              <a:t>26/05/2015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1E53-2EE1-6347-83DF-3A41DF2F9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42FD-1251-1447-8EC8-A923A57B7B83}" type="datetimeFigureOut">
              <a:rPr lang="en-US" smtClean="0"/>
              <a:t>26/05/2015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1E53-2EE1-6347-83DF-3A41DF2F9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842FD-1251-1447-8EC8-A923A57B7B83}" type="datetimeFigureOut">
              <a:rPr lang="en-US" smtClean="0"/>
              <a:t>26/05/2015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1E53-2EE1-6347-83DF-3A41DF2F9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842FD-1251-1447-8EC8-A923A57B7B83}" type="datetimeFigureOut">
              <a:rPr lang="en-US" smtClean="0"/>
              <a:t>26/05/2015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21E53-2EE1-6347-83DF-3A41DF2F9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useumsaustralia.org.au/userfiles/file/GLAM_Innovation_Study_September2014-Report_Final_accessible.pdf" TargetMode="External"/><Relationship Id="rId2" Type="http://schemas.openxmlformats.org/officeDocument/2006/relationships/hyperlink" Target="https://www.nla.gov.au/openpublish/index.php/nlasp/article/viewFile/1035/130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usgoal.gov.au" TargetMode="External"/><Relationship Id="rId4" Type="http://schemas.openxmlformats.org/officeDocument/2006/relationships/hyperlink" Target="http://opendatahandbook.org/en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brary.qut.edu.au/about/contact/n_quatermass.jsp" TargetMode="External"/><Relationship Id="rId3" Type="http://schemas.openxmlformats.org/officeDocument/2006/relationships/image" Target="../media/image36.png"/><Relationship Id="rId7" Type="http://schemas.openxmlformats.org/officeDocument/2006/relationships/hyperlink" Target="http://creativecommons.org/licenses/by/2.0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slideshare.net/janeatcc?utm_campaign=profiletracking&amp;utm_medium=sssite&amp;utm_source=ssslideview" TargetMode="External"/><Relationship Id="rId5" Type="http://schemas.openxmlformats.org/officeDocument/2006/relationships/hyperlink" Target="http://www.slideshare.net/janeatcc/cc-cultural-heritage" TargetMode="Externa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553" y="231210"/>
            <a:ext cx="4663030" cy="466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Creative Commons logo whit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895" y="3321251"/>
            <a:ext cx="8801601" cy="3890211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9548" y="2528209"/>
            <a:ext cx="8693926" cy="424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>
            <a:spAutoFit/>
          </a:bodyPr>
          <a:lstStyle/>
          <a:p>
            <a:pPr algn="l"/>
            <a:endParaRPr lang="en-US" sz="3600" dirty="0" smtClean="0">
              <a:solidFill>
                <a:srgbClr val="FFFF00"/>
              </a:solidFill>
              <a:latin typeface="Helvetica Neue"/>
              <a:cs typeface="Helvetica Neue"/>
            </a:endParaRPr>
          </a:p>
          <a:p>
            <a:pPr algn="l"/>
            <a:endParaRPr lang="en-US" sz="3600" dirty="0">
              <a:solidFill>
                <a:srgbClr val="FFFF00"/>
              </a:solidFill>
              <a:latin typeface="Helvetica Neue"/>
              <a:cs typeface="Helvetica Neue"/>
            </a:endParaRPr>
          </a:p>
          <a:p>
            <a:pPr algn="l"/>
            <a:endParaRPr lang="en-US" sz="3600" dirty="0" smtClean="0">
              <a:solidFill>
                <a:srgbClr val="FFFF00"/>
              </a:solidFill>
              <a:latin typeface="Helvetica Neue"/>
              <a:cs typeface="Helvetica Neue"/>
            </a:endParaRPr>
          </a:p>
          <a:p>
            <a:pPr algn="l"/>
            <a:endParaRPr lang="en-US" sz="3600" dirty="0">
              <a:solidFill>
                <a:srgbClr val="FFFF00"/>
              </a:solidFill>
              <a:latin typeface="Helvetica Neue"/>
              <a:cs typeface="Helvetica Neue"/>
            </a:endParaRPr>
          </a:p>
          <a:p>
            <a:pPr algn="l"/>
            <a:endParaRPr lang="en-US" sz="3600" dirty="0" smtClean="0">
              <a:solidFill>
                <a:srgbClr val="FFFF00"/>
              </a:solidFill>
              <a:latin typeface="Helvetica Neue"/>
              <a:cs typeface="Helvetica Neue"/>
            </a:endParaRPr>
          </a:p>
          <a:p>
            <a:pPr algn="l"/>
            <a:endParaRPr lang="en-US" sz="3600" dirty="0">
              <a:solidFill>
                <a:srgbClr val="FFFF00"/>
              </a:solidFill>
              <a:latin typeface="Helvetica Neue"/>
              <a:cs typeface="Helvetica Neue"/>
            </a:endParaRPr>
          </a:p>
          <a:p>
            <a:pPr algn="l"/>
            <a:r>
              <a:rPr lang="en-US" sz="5400" dirty="0" smtClean="0">
                <a:solidFill>
                  <a:srgbClr val="34B4C8"/>
                </a:solidFill>
                <a:latin typeface="Helvetica Neue"/>
                <a:cs typeface="Helvetica Neue"/>
              </a:rPr>
              <a:t>&amp; Digital Collections</a:t>
            </a:r>
          </a:p>
        </p:txBody>
      </p:sp>
    </p:spTree>
    <p:extLst>
      <p:ext uri="{BB962C8B-B14F-4D97-AF65-F5344CB8AC3E}">
        <p14:creationId xmlns:p14="http://schemas.microsoft.com/office/powerpoint/2010/main" val="30118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5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6086"/>
            <a:ext cx="9144000" cy="7081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5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289" y="670639"/>
            <a:ext cx="4215944" cy="5454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54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7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859" y="185496"/>
            <a:ext cx="5592131" cy="6645194"/>
          </a:xfrm>
          <a:prstGeom prst="rect">
            <a:avLst/>
          </a:prstGeom>
        </p:spPr>
      </p:pic>
      <p:sp>
        <p:nvSpPr>
          <p:cNvPr id="112" name="Shape 112"/>
          <p:cNvSpPr>
            <a:spLocks noChangeArrowheads="1"/>
          </p:cNvSpPr>
          <p:nvPr/>
        </p:nvSpPr>
        <p:spPr bwMode="auto">
          <a:xfrm>
            <a:off x="892175" y="563563"/>
            <a:ext cx="7412038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>
              <a:buSzPct val="25000"/>
            </a:pPr>
            <a:r>
              <a:rPr lang="en-US" sz="3000">
                <a:solidFill>
                  <a:srgbClr val="FFFFFF"/>
                </a:solidFill>
                <a:latin typeface="Lato" charset="0"/>
                <a:cs typeface="Lato" charset="0"/>
                <a:sym typeface="Lato" charset="0"/>
              </a:rPr>
              <a:t>
</a:t>
            </a:r>
          </a:p>
        </p:txBody>
      </p:sp>
      <p:sp>
        <p:nvSpPr>
          <p:cNvPr id="22531" name="Shape 114"/>
          <p:cNvSpPr>
            <a:spLocks noChangeArrowheads="1"/>
          </p:cNvSpPr>
          <p:nvPr/>
        </p:nvSpPr>
        <p:spPr bwMode="auto">
          <a:xfrm>
            <a:off x="-44450" y="2616200"/>
            <a:ext cx="3241675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241300" algn="ctr">
              <a:buSzPct val="25000"/>
            </a:pPr>
            <a:r>
              <a:rPr lang="en-US" sz="3600" b="1" dirty="0">
                <a:solidFill>
                  <a:srgbClr val="FFFFFF"/>
                </a:solidFill>
                <a:latin typeface="Helvetica Neue"/>
                <a:ea typeface="Helvetica Neue" charset="0"/>
                <a:cs typeface="Helvetica Neue"/>
                <a:sym typeface="Helvetica Neue" charset="0"/>
              </a:rPr>
              <a:t>Lawyer </a:t>
            </a:r>
          </a:p>
          <a:p>
            <a:pPr marL="241300" algn="ctr">
              <a:buSzPct val="25000"/>
            </a:pPr>
            <a:r>
              <a:rPr lang="en-US" sz="3600" b="1" dirty="0">
                <a:solidFill>
                  <a:srgbClr val="FFFFFF"/>
                </a:solidFill>
                <a:latin typeface="Helvetica Neue"/>
                <a:ea typeface="Helvetica Neue" charset="0"/>
                <a:cs typeface="Helvetica Neue"/>
                <a:sym typeface="Helvetica Neue" charset="0"/>
              </a:rPr>
              <a:t>Readable</a:t>
            </a:r>
          </a:p>
          <a:p>
            <a:pPr marL="241300" algn="ctr">
              <a:buSzPct val="25000"/>
            </a:pPr>
            <a:r>
              <a:rPr lang="en-US" sz="3600" b="1" dirty="0">
                <a:solidFill>
                  <a:srgbClr val="FFFFFF"/>
                </a:solidFill>
                <a:latin typeface="Helvetica Neue"/>
                <a:ea typeface="Helvetica Neue" charset="0"/>
                <a:cs typeface="Helvetica Neue"/>
                <a:sym typeface="Helvetica Neue" charset="0"/>
              </a:rPr>
              <a:t>Legal Code</a:t>
            </a:r>
          </a:p>
        </p:txBody>
      </p:sp>
    </p:spTree>
    <p:extLst>
      <p:ext uri="{BB962C8B-B14F-4D97-AF65-F5344CB8AC3E}">
        <p14:creationId xmlns:p14="http://schemas.microsoft.com/office/powerpoint/2010/main" val="39969113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7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38" y="195263"/>
            <a:ext cx="5631735" cy="6858000"/>
          </a:xfrm>
          <a:prstGeom prst="rect">
            <a:avLst/>
          </a:prstGeom>
        </p:spPr>
      </p:pic>
      <p:sp>
        <p:nvSpPr>
          <p:cNvPr id="23554" name="Shape 120"/>
          <p:cNvSpPr>
            <a:spLocks noChangeArrowheads="1"/>
          </p:cNvSpPr>
          <p:nvPr/>
        </p:nvSpPr>
        <p:spPr bwMode="auto">
          <a:xfrm>
            <a:off x="-160338" y="2616200"/>
            <a:ext cx="3241676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241300" algn="ctr">
              <a:buSzPct val="25000"/>
            </a:pPr>
            <a:r>
              <a:rPr lang="en-US" sz="3600" b="1" dirty="0">
                <a:solidFill>
                  <a:srgbClr val="FFFFFF"/>
                </a:solidFill>
                <a:latin typeface="Helvetica Neue"/>
                <a:ea typeface="Helvetica Neue" charset="0"/>
                <a:cs typeface="Helvetica Neue"/>
                <a:sym typeface="Helvetica Neue" charset="0"/>
              </a:rPr>
              <a:t>Human</a:t>
            </a:r>
          </a:p>
          <a:p>
            <a:pPr marL="241300" algn="ctr">
              <a:buSzPct val="25000"/>
            </a:pPr>
            <a:r>
              <a:rPr lang="en-US" sz="3600" b="1" dirty="0">
                <a:solidFill>
                  <a:srgbClr val="FFFFFF"/>
                </a:solidFill>
                <a:latin typeface="Helvetica Neue"/>
                <a:ea typeface="Helvetica Neue" charset="0"/>
                <a:cs typeface="Helvetica Neue"/>
                <a:sym typeface="Helvetica Neue" charset="0"/>
              </a:rPr>
              <a:t>Readable Deed</a:t>
            </a:r>
          </a:p>
        </p:txBody>
      </p:sp>
    </p:spTree>
    <p:extLst>
      <p:ext uri="{BB962C8B-B14F-4D97-AF65-F5344CB8AC3E}">
        <p14:creationId xmlns:p14="http://schemas.microsoft.com/office/powerpoint/2010/main" val="187077596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hape 125"/>
          <p:cNvSpPr>
            <a:spLocks noChangeArrowheads="1"/>
          </p:cNvSpPr>
          <p:nvPr/>
        </p:nvSpPr>
        <p:spPr bwMode="auto">
          <a:xfrm>
            <a:off x="2786063" y="9525"/>
            <a:ext cx="6357937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8" name="Shape 126"/>
          <p:cNvSpPr>
            <a:spLocks noChangeArrowheads="1"/>
          </p:cNvSpPr>
          <p:nvPr/>
        </p:nvSpPr>
        <p:spPr bwMode="auto">
          <a:xfrm>
            <a:off x="-160338" y="2616200"/>
            <a:ext cx="3241676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241300" algn="ctr">
              <a:buSzPct val="25000"/>
            </a:pPr>
            <a:r>
              <a:rPr lang="en-US" sz="3600" b="1" dirty="0">
                <a:solidFill>
                  <a:srgbClr val="FFFFFF"/>
                </a:solidFill>
                <a:latin typeface="Helvetica Neue"/>
                <a:ea typeface="Helvetica Neue" charset="0"/>
                <a:cs typeface="Helvetica Neue"/>
                <a:sym typeface="Helvetica Neue" charset="0"/>
              </a:rPr>
              <a:t>Machine</a:t>
            </a:r>
          </a:p>
          <a:p>
            <a:pPr marL="241300" algn="ctr">
              <a:buSzPct val="25000"/>
            </a:pPr>
            <a:r>
              <a:rPr lang="en-US" sz="3600" b="1" dirty="0">
                <a:solidFill>
                  <a:srgbClr val="FFFFFF"/>
                </a:solidFill>
                <a:latin typeface="Helvetica Neue"/>
                <a:ea typeface="Helvetica Neue" charset="0"/>
                <a:cs typeface="Helvetica Neue"/>
                <a:sym typeface="Helvetica Neue" charset="0"/>
              </a:rPr>
              <a:t>Readable Metadata</a:t>
            </a:r>
          </a:p>
        </p:txBody>
      </p:sp>
    </p:spTree>
    <p:extLst>
      <p:ext uri="{BB962C8B-B14F-4D97-AF65-F5344CB8AC3E}">
        <p14:creationId xmlns:p14="http://schemas.microsoft.com/office/powerpoint/2010/main" val="9197613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3" descr="flags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177"/>
            <a:ext cx="9144000" cy="502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4" descr="cclogo-gra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734" y="6000750"/>
            <a:ext cx="1214438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37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"/>
            <a:ext cx="9144000" cy="6746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"/>
            <a:ext cx="9144000" cy="674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9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ccpuzzle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017" y="187573"/>
            <a:ext cx="4561383" cy="4562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65297" b="19955"/>
          <a:stretch/>
        </p:blipFill>
        <p:spPr>
          <a:xfrm>
            <a:off x="0" y="5016500"/>
            <a:ext cx="91440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4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2700" y="1880938"/>
            <a:ext cx="82808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6600" dirty="0" smtClean="0">
              <a:solidFill>
                <a:schemeClr val="accent6">
                  <a:lumMod val="75000"/>
                </a:schemeClr>
              </a:solidFill>
              <a:latin typeface="Helvetica Neue"/>
              <a:cs typeface="Helvetica Neue"/>
            </a:endParaRPr>
          </a:p>
          <a:p>
            <a:pPr algn="ctr"/>
            <a:r>
              <a:rPr lang="en-US" sz="5400" b="1" dirty="0" smtClean="0">
                <a:latin typeface="Helvetica Neue"/>
                <a:cs typeface="Helvetica Neue"/>
              </a:rPr>
              <a:t>          </a:t>
            </a:r>
            <a:r>
              <a:rPr lang="en-US" sz="5400" b="1" dirty="0">
                <a:latin typeface="Helvetica Neue"/>
                <a:cs typeface="Helvetica Neue"/>
              </a:rPr>
              <a:t> </a:t>
            </a:r>
            <a:r>
              <a:rPr lang="en-US" sz="5400" b="1" dirty="0" smtClean="0">
                <a:latin typeface="Helvetica Neue"/>
                <a:cs typeface="Helvetica Neue"/>
              </a:rPr>
              <a:t>Digital collections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2641600"/>
            <a:ext cx="1447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4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49548" y="2528209"/>
            <a:ext cx="8693926" cy="397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>
            <a:spAutoFit/>
          </a:bodyPr>
          <a:lstStyle/>
          <a:p>
            <a:pPr marL="571500" indent="-571500" algn="l">
              <a:buFont typeface="Wingdings" charset="2"/>
              <a:buChar char="§"/>
            </a:pPr>
            <a:r>
              <a:rPr lang="en-US" sz="3600" dirty="0" smtClean="0">
                <a:latin typeface="Helvetica Neue"/>
                <a:cs typeface="Helvetica Neue"/>
              </a:rPr>
              <a:t>150,000 images of its public domain collection released via CC0</a:t>
            </a:r>
          </a:p>
          <a:p>
            <a:pPr marL="571500" indent="-571500">
              <a:buFont typeface="Wingdings" charset="2"/>
              <a:buChar char="§"/>
            </a:pPr>
            <a:r>
              <a:rPr lang="en-US" sz="3600" dirty="0" smtClean="0">
                <a:latin typeface="Helvetica Neue"/>
                <a:cs typeface="Helvetica Neue"/>
              </a:rPr>
              <a:t>Initial hesitation, but marketing </a:t>
            </a:r>
            <a:r>
              <a:rPr lang="en-US" sz="3600" dirty="0" err="1" smtClean="0">
                <a:latin typeface="Helvetica Neue"/>
                <a:cs typeface="Helvetica Neue"/>
              </a:rPr>
              <a:t>dept</a:t>
            </a:r>
            <a:r>
              <a:rPr lang="en-US" sz="3600" dirty="0" smtClean="0">
                <a:latin typeface="Helvetica Neue"/>
                <a:cs typeface="Helvetica Neue"/>
              </a:rPr>
              <a:t> argued</a:t>
            </a:r>
            <a:r>
              <a:rPr lang="en-US" sz="3600" dirty="0">
                <a:latin typeface="Helvetica Neue"/>
                <a:cs typeface="Helvetica Neue"/>
              </a:rPr>
              <a:t> </a:t>
            </a:r>
            <a:r>
              <a:rPr lang="en-US" sz="3600" dirty="0" smtClean="0">
                <a:latin typeface="Helvetica Neue"/>
                <a:cs typeface="Helvetica Neue"/>
              </a:rPr>
              <a:t>that “the </a:t>
            </a:r>
            <a:r>
              <a:rPr lang="en-US" sz="3600" dirty="0">
                <a:latin typeface="Helvetica Neue"/>
                <a:cs typeface="Helvetica Neue"/>
              </a:rPr>
              <a:t>digital reproduction of an item would pique public interest in it, leading them to buy tickets to the museum to see the real </a:t>
            </a:r>
            <a:r>
              <a:rPr lang="en-US" sz="3600" dirty="0" smtClean="0">
                <a:latin typeface="Helvetica Neue"/>
                <a:cs typeface="Helvetica Neue"/>
              </a:rPr>
              <a:t>deal” </a:t>
            </a:r>
            <a:endParaRPr lang="en-US" sz="3600" dirty="0"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29410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5776" y="1457245"/>
            <a:ext cx="7767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34B4C8"/>
                </a:solidFill>
                <a:latin typeface="Helvetica Neue"/>
                <a:cs typeface="Helvetica Neue"/>
              </a:rPr>
              <a:t>Rijksmuseum</a:t>
            </a:r>
            <a:endParaRPr lang="en-US" sz="5400" dirty="0">
              <a:solidFill>
                <a:srgbClr val="34B4C8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7641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5900" y="2147638"/>
            <a:ext cx="82808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34B4C8"/>
                </a:solidFill>
                <a:latin typeface="Helvetica Neue"/>
                <a:cs typeface="Helvetica Neue"/>
              </a:rPr>
              <a:t>A simple, standardized, legally robust way to grant © permissions to cultural works and data</a:t>
            </a:r>
            <a:endParaRPr lang="en-US" sz="5400" dirty="0">
              <a:solidFill>
                <a:srgbClr val="34B4C8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0280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8000"/>
            <a:ext cx="9144000" cy="19399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27100"/>
            <a:ext cx="9144000" cy="66268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600" y="6153150"/>
            <a:ext cx="5461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700" y="6153150"/>
            <a:ext cx="546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8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49548" y="2528209"/>
            <a:ext cx="8693926" cy="397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>
            <a:spAutoFit/>
          </a:bodyPr>
          <a:lstStyle/>
          <a:p>
            <a:pPr marL="571500" indent="-571500" algn="l">
              <a:buFont typeface="Wingdings" charset="2"/>
              <a:buChar char="§"/>
            </a:pPr>
            <a:r>
              <a:rPr lang="en-US" sz="3600" dirty="0" smtClean="0">
                <a:latin typeface="Helvetica Neue"/>
                <a:cs typeface="Helvetica Neue"/>
              </a:rPr>
              <a:t>100k+ online image collection </a:t>
            </a:r>
          </a:p>
          <a:p>
            <a:pPr marL="571500" indent="-571500" algn="l">
              <a:buFont typeface="Wingdings" charset="2"/>
              <a:buChar char="§"/>
            </a:pPr>
            <a:r>
              <a:rPr lang="en-US" sz="3600" dirty="0" smtClean="0">
                <a:latin typeface="Helvetica Neue"/>
                <a:cs typeface="Helvetica Neue"/>
              </a:rPr>
              <a:t>CC BY for images and text owned by museum; PD for PD works</a:t>
            </a:r>
          </a:p>
          <a:p>
            <a:pPr marL="571500" indent="-571500" algn="l">
              <a:buFont typeface="Wingdings" charset="2"/>
              <a:buChar char="§"/>
            </a:pPr>
            <a:r>
              <a:rPr lang="en-US" sz="3600" dirty="0" smtClean="0">
                <a:latin typeface="Helvetica Neue"/>
                <a:cs typeface="Helvetica Neue"/>
              </a:rPr>
              <a:t>Most restrictive </a:t>
            </a:r>
            <a:r>
              <a:rPr lang="en-US" sz="3600" dirty="0" smtClean="0">
                <a:latin typeface="Helvetica Neue"/>
                <a:cs typeface="Helvetica Neue"/>
                <a:sym typeface="Wingdings"/>
              </a:rPr>
              <a:t></a:t>
            </a:r>
            <a:r>
              <a:rPr lang="en-US" sz="3600" dirty="0" smtClean="0">
                <a:latin typeface="Helvetica Neue"/>
                <a:cs typeface="Helvetica Neue"/>
              </a:rPr>
              <a:t> most open </a:t>
            </a:r>
          </a:p>
          <a:p>
            <a:pPr marL="1028700" lvl="1" indent="-571500">
              <a:buFont typeface="Wingdings" charset="2"/>
              <a:buChar char="§"/>
            </a:pPr>
            <a:r>
              <a:rPr lang="en-US" sz="3600" dirty="0" smtClean="0">
                <a:latin typeface="Helvetica Neue"/>
                <a:cs typeface="Helvetica Neue"/>
              </a:rPr>
              <a:t>2004: CC BY-NC-ND </a:t>
            </a:r>
            <a:endParaRPr lang="en-US" sz="3600" dirty="0" smtClean="0">
              <a:latin typeface="Helvetica Neue"/>
              <a:cs typeface="Helvetica Neue"/>
              <a:sym typeface="Wingdings"/>
            </a:endParaRPr>
          </a:p>
          <a:p>
            <a:pPr marL="1028700" lvl="1" indent="-571500">
              <a:buFont typeface="Wingdings" charset="2"/>
              <a:buChar char="§"/>
            </a:pPr>
            <a:r>
              <a:rPr lang="en-US" sz="3600" dirty="0" smtClean="0">
                <a:latin typeface="Helvetica Neue"/>
                <a:cs typeface="Helvetica Neue"/>
                <a:sym typeface="Wingdings"/>
              </a:rPr>
              <a:t>2010: CC BY-NC </a:t>
            </a:r>
          </a:p>
          <a:p>
            <a:pPr marL="1028700" lvl="1" indent="-571500">
              <a:buFont typeface="Wingdings" charset="2"/>
              <a:buChar char="§"/>
            </a:pPr>
            <a:r>
              <a:rPr lang="en-US" sz="3600" dirty="0" smtClean="0">
                <a:latin typeface="Helvetica Neue"/>
                <a:cs typeface="Helvetica Neue"/>
                <a:sym typeface="Wingdings"/>
              </a:rPr>
              <a:t>Today: CC BY &amp; PD statement</a:t>
            </a:r>
            <a:endParaRPr lang="en-US" sz="3600" dirty="0"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29410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5776" y="1457245"/>
            <a:ext cx="7767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34B4C8"/>
                </a:solidFill>
                <a:latin typeface="Helvetica Neue"/>
                <a:cs typeface="Helvetica Neue"/>
              </a:rPr>
              <a:t>Brooklyn Museum</a:t>
            </a:r>
            <a:endParaRPr lang="en-US" sz="5400" dirty="0">
              <a:solidFill>
                <a:srgbClr val="34B4C8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2922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99649"/>
            <a:ext cx="9144000" cy="18151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33400"/>
            <a:ext cx="9144000" cy="66291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704" y="5806190"/>
            <a:ext cx="546100" cy="546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946" y="5806190"/>
            <a:ext cx="546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1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49548" y="2528209"/>
            <a:ext cx="8693926" cy="397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>
            <a:spAutoFit/>
          </a:bodyPr>
          <a:lstStyle/>
          <a:p>
            <a:pPr marL="571500" indent="-571500" algn="l">
              <a:buFont typeface="Wingdings" charset="2"/>
              <a:buChar char="§"/>
            </a:pPr>
            <a:r>
              <a:rPr lang="en-US" sz="3600" dirty="0" smtClean="0">
                <a:latin typeface="Helvetica Neue"/>
                <a:cs typeface="Helvetica Neue"/>
              </a:rPr>
              <a:t>20,000 cartographic works released as high resolution downloads via CC0</a:t>
            </a:r>
          </a:p>
          <a:p>
            <a:pPr marL="571500" indent="-571500" algn="l">
              <a:buFont typeface="Wingdings" charset="2"/>
              <a:buChar char="§"/>
            </a:pPr>
            <a:r>
              <a:rPr lang="en-US" sz="3600" dirty="0" smtClean="0">
                <a:latin typeface="Helvetica Neue"/>
                <a:cs typeface="Helvetica Neue"/>
              </a:rPr>
              <a:t>CC0 for digital reproductions b/c maps are in the public domain</a:t>
            </a:r>
          </a:p>
          <a:p>
            <a:pPr marL="571500" indent="-571500">
              <a:buFont typeface="Wingdings" charset="2"/>
              <a:buChar char="§"/>
            </a:pPr>
            <a:r>
              <a:rPr lang="en-US" sz="3600" dirty="0">
                <a:latin typeface="Helvetica Neue"/>
                <a:cs typeface="Helvetica Neue"/>
              </a:rPr>
              <a:t>“We believe our collections inspire all kinds of creativity, innovation and </a:t>
            </a:r>
            <a:r>
              <a:rPr lang="en-US" sz="3600" dirty="0" smtClean="0">
                <a:latin typeface="Helvetica Neue"/>
                <a:cs typeface="Helvetica Neue"/>
              </a:rPr>
              <a:t>discovery."</a:t>
            </a:r>
            <a:endParaRPr lang="en-US" sz="3600" dirty="0"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29410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5776" y="1457245"/>
            <a:ext cx="7767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34B4C8"/>
                </a:solidFill>
                <a:latin typeface="Helvetica Neue"/>
                <a:cs typeface="Helvetica Neue"/>
              </a:rPr>
              <a:t>New York Public Library</a:t>
            </a:r>
            <a:endParaRPr lang="en-US" sz="5400" dirty="0">
              <a:solidFill>
                <a:srgbClr val="34B4C8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0872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"/>
            <a:ext cx="9144000" cy="6618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5880100"/>
            <a:ext cx="5461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5880100"/>
            <a:ext cx="546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3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49548" y="2528209"/>
            <a:ext cx="8693926" cy="286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>
            <a:spAutoFit/>
          </a:bodyPr>
          <a:lstStyle/>
          <a:p>
            <a:pPr marL="571500" indent="-571500" algn="l">
              <a:buFont typeface="Wingdings" charset="2"/>
              <a:buChar char="§"/>
            </a:pPr>
            <a:r>
              <a:rPr lang="en-US" sz="3600" dirty="0" smtClean="0">
                <a:latin typeface="Helvetica Neue"/>
                <a:cs typeface="Helvetica Neue"/>
              </a:rPr>
              <a:t>An ‘Electronic </a:t>
            </a:r>
            <a:r>
              <a:rPr lang="en-US" sz="3600" dirty="0" err="1" smtClean="0">
                <a:latin typeface="Helvetica Neue"/>
                <a:cs typeface="Helvetica Neue"/>
              </a:rPr>
              <a:t>Swatchbook</a:t>
            </a:r>
            <a:r>
              <a:rPr lang="en-US" sz="3600" dirty="0" smtClean="0">
                <a:latin typeface="Helvetica Neue"/>
                <a:cs typeface="Helvetica Neue"/>
              </a:rPr>
              <a:t>’</a:t>
            </a:r>
          </a:p>
          <a:p>
            <a:pPr marL="571500" indent="-571500" algn="l">
              <a:buFont typeface="Wingdings" charset="2"/>
              <a:buChar char="§"/>
            </a:pPr>
            <a:r>
              <a:rPr lang="en-US" sz="3600" dirty="0" smtClean="0">
                <a:latin typeface="Helvetica Neue"/>
                <a:cs typeface="Helvetica Neue"/>
              </a:rPr>
              <a:t>All in the public domain (in Australia)</a:t>
            </a:r>
          </a:p>
          <a:p>
            <a:pPr marL="571500" indent="-571500">
              <a:buFont typeface="Wingdings" charset="2"/>
              <a:buChar char="§"/>
            </a:pPr>
            <a:r>
              <a:rPr lang="en-US" sz="3600" dirty="0">
                <a:latin typeface="Helvetica Neue"/>
              </a:rPr>
              <a:t>"Through this site we are providing access to this rich resource for future generations of designers"</a:t>
            </a:r>
            <a:endParaRPr lang="en-US" sz="3600" dirty="0" smtClean="0"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29410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5776" y="1457245"/>
            <a:ext cx="7767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34B4C8"/>
                </a:solidFill>
                <a:latin typeface="Helvetica Neue"/>
                <a:cs typeface="Helvetica Neue"/>
              </a:rPr>
              <a:t>Powerhouse Museum</a:t>
            </a:r>
            <a:endParaRPr lang="en-US" sz="5400" dirty="0">
              <a:solidFill>
                <a:srgbClr val="34B4C8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981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Snipping Tool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01791" cy="6940490"/>
          </a:xfrm>
        </p:spPr>
      </p:pic>
    </p:spTree>
    <p:extLst>
      <p:ext uri="{BB962C8B-B14F-4D97-AF65-F5344CB8AC3E}">
        <p14:creationId xmlns:p14="http://schemas.microsoft.com/office/powerpoint/2010/main" val="381513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975" y="4287540"/>
            <a:ext cx="1447800" cy="1270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15250" y="402068"/>
            <a:ext cx="5989675" cy="5994436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975081" y="400555"/>
            <a:ext cx="5991187" cy="5995949"/>
          </a:xfrm>
          <a:prstGeom prst="ellipse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700" y="2430502"/>
            <a:ext cx="2662381" cy="1754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>
                <a:latin typeface="Helvetica Neue"/>
                <a:cs typeface="Helvetica Neue"/>
              </a:rPr>
              <a:t>Sharing</a:t>
            </a:r>
          </a:p>
          <a:p>
            <a:pPr algn="ctr"/>
            <a:r>
              <a:rPr lang="en-US" sz="3600" b="1" dirty="0" smtClean="0">
                <a:latin typeface="Helvetica Neue"/>
                <a:cs typeface="Helvetica Neue"/>
              </a:rPr>
              <a:t>Digital </a:t>
            </a:r>
          </a:p>
          <a:p>
            <a:pPr algn="ctr"/>
            <a:r>
              <a:rPr lang="en-US" sz="3600" b="1" dirty="0" smtClean="0">
                <a:latin typeface="Helvetica Neue"/>
                <a:cs typeface="Helvetica Neue"/>
              </a:rPr>
              <a:t>Collections</a:t>
            </a:r>
            <a:endParaRPr lang="en-US" sz="3600" b="1" dirty="0">
              <a:latin typeface="Helvetica Neue"/>
              <a:cs typeface="Helvetica Neue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1927" y="2416254"/>
            <a:ext cx="2414472" cy="1754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>
                <a:latin typeface="Helvetica Neue"/>
                <a:cs typeface="Helvetica Neue"/>
              </a:rPr>
              <a:t>Sharing</a:t>
            </a:r>
          </a:p>
          <a:p>
            <a:pPr algn="ctr"/>
            <a:r>
              <a:rPr lang="en-US" sz="3600" b="1" dirty="0" smtClean="0">
                <a:latin typeface="Helvetica Neue"/>
                <a:cs typeface="Helvetica Neue"/>
              </a:rPr>
              <a:t>Collection </a:t>
            </a:r>
          </a:p>
          <a:p>
            <a:pPr algn="ctr"/>
            <a:r>
              <a:rPr lang="en-US" sz="3600" b="1" dirty="0" smtClean="0">
                <a:latin typeface="Helvetica Neue"/>
                <a:cs typeface="Helvetica Neue"/>
              </a:rPr>
              <a:t>Records</a:t>
            </a:r>
            <a:endParaRPr lang="en-US" sz="3600" b="1" dirty="0">
              <a:latin typeface="Helvetica Neue"/>
              <a:cs typeface="Helvetica Neu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57713" y="2136338"/>
            <a:ext cx="2723823" cy="1754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latin typeface="Helvetica Neue"/>
                <a:cs typeface="Helvetica Neue"/>
              </a:rPr>
              <a:t>Engaging </a:t>
            </a:r>
            <a:endParaRPr lang="en-US" sz="3600" b="1" dirty="0" smtClean="0">
              <a:latin typeface="Helvetica Neue"/>
              <a:cs typeface="Helvetica Neue"/>
            </a:endParaRPr>
          </a:p>
          <a:p>
            <a:pPr algn="ctr"/>
            <a:r>
              <a:rPr lang="en-US" sz="3600" b="1" dirty="0" smtClean="0">
                <a:latin typeface="Helvetica Neue"/>
                <a:cs typeface="Helvetica Neue"/>
              </a:rPr>
              <a:t>Users </a:t>
            </a:r>
            <a:r>
              <a:rPr lang="en-US" sz="3600" b="1" dirty="0">
                <a:latin typeface="Helvetica Neue"/>
                <a:cs typeface="Helvetica Neue"/>
              </a:rPr>
              <a:t>+ </a:t>
            </a:r>
            <a:endParaRPr lang="en-US" sz="3600" b="1" dirty="0" smtClean="0">
              <a:latin typeface="Helvetica Neue"/>
              <a:cs typeface="Helvetica Neue"/>
            </a:endParaRPr>
          </a:p>
          <a:p>
            <a:pPr algn="ctr"/>
            <a:r>
              <a:rPr lang="en-US" sz="3600" b="1" dirty="0" smtClean="0">
                <a:latin typeface="Helvetica Neue"/>
                <a:cs typeface="Helvetica Neue"/>
              </a:rPr>
              <a:t>Community</a:t>
            </a:r>
            <a:endParaRPr lang="en-US" sz="3600" b="1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3289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49548" y="2528209"/>
            <a:ext cx="8693926" cy="397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>
            <a:spAutoFit/>
          </a:bodyPr>
          <a:lstStyle/>
          <a:p>
            <a:pPr marL="571500" indent="-571500" algn="l">
              <a:buFont typeface="Wingdings" charset="2"/>
              <a:buChar char="ü"/>
            </a:pPr>
            <a:r>
              <a:rPr lang="en-US" sz="3600" dirty="0" smtClean="0">
                <a:latin typeface="Helvetica Neue"/>
                <a:cs typeface="Helvetica Neue"/>
              </a:rPr>
              <a:t>CC licenses are robust, built on © law</a:t>
            </a:r>
          </a:p>
          <a:p>
            <a:pPr marL="571500" indent="-571500" algn="l">
              <a:buFont typeface="Wingdings" charset="2"/>
              <a:buChar char="ü"/>
            </a:pPr>
            <a:r>
              <a:rPr lang="en-US" sz="3600" dirty="0" smtClean="0">
                <a:latin typeface="Helvetica Neue"/>
                <a:cs typeface="Helvetica Neue"/>
              </a:rPr>
              <a:t>Clarity and specificity regarding use</a:t>
            </a:r>
          </a:p>
          <a:p>
            <a:pPr marL="571500" indent="-571500" algn="l">
              <a:buFont typeface="Wingdings" charset="2"/>
              <a:buChar char="ü"/>
            </a:pPr>
            <a:r>
              <a:rPr lang="en-US" sz="3600" dirty="0" smtClean="0">
                <a:latin typeface="Helvetica Neue"/>
                <a:cs typeface="Helvetica Neue"/>
              </a:rPr>
              <a:t>Data embedded w/assets; enables browse/search filters</a:t>
            </a:r>
          </a:p>
          <a:p>
            <a:pPr marL="571500" indent="-571500" algn="l">
              <a:buFont typeface="Wingdings" charset="2"/>
              <a:buChar char="ü"/>
            </a:pPr>
            <a:r>
              <a:rPr lang="en-US" sz="3600" dirty="0" smtClean="0">
                <a:latin typeface="Helvetica Neue"/>
                <a:cs typeface="Helvetica Neue"/>
              </a:rPr>
              <a:t>Minimizes overhead for individual transactions</a:t>
            </a:r>
          </a:p>
          <a:p>
            <a:pPr marL="571500" indent="-571500">
              <a:buFont typeface="Wingdings" charset="2"/>
              <a:buChar char="ü"/>
            </a:pPr>
            <a:r>
              <a:rPr lang="en-US" sz="3600" dirty="0">
                <a:latin typeface="Helvetica Neue"/>
                <a:cs typeface="Helvetica Neue"/>
              </a:rPr>
              <a:t>Clear way to share PD collections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29410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6" y="1110575"/>
            <a:ext cx="1447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49548" y="2528209"/>
            <a:ext cx="8693926" cy="452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>
            <a:spAutoFit/>
          </a:bodyPr>
          <a:lstStyle/>
          <a:p>
            <a:pPr marL="571500" indent="-571500">
              <a:buFont typeface="Wingdings" charset="2"/>
              <a:buChar char="ü"/>
            </a:pPr>
            <a:r>
              <a:rPr lang="en-US" sz="3600" dirty="0" smtClean="0">
                <a:latin typeface="Helvetica Neue"/>
                <a:cs typeface="Helvetica Neue"/>
              </a:rPr>
              <a:t>Promotional &amp; educational tool</a:t>
            </a:r>
          </a:p>
          <a:p>
            <a:pPr marL="571500" indent="-571500">
              <a:buFont typeface="Wingdings" charset="2"/>
              <a:buChar char="ü"/>
            </a:pPr>
            <a:r>
              <a:rPr lang="en-US" sz="3600" dirty="0" smtClean="0">
                <a:latin typeface="Helvetica Neue"/>
                <a:cs typeface="Helvetica Neue"/>
              </a:rPr>
              <a:t>Increases reach + impact of museum</a:t>
            </a:r>
          </a:p>
          <a:p>
            <a:pPr marL="571500" indent="-571500">
              <a:buFont typeface="Wingdings" charset="2"/>
              <a:buChar char="ü"/>
            </a:pPr>
            <a:r>
              <a:rPr lang="en-US" sz="3600" dirty="0" smtClean="0">
                <a:latin typeface="Helvetica Neue"/>
                <a:cs typeface="Helvetica Neue"/>
              </a:rPr>
              <a:t>Good </a:t>
            </a:r>
            <a:r>
              <a:rPr lang="en-US" sz="3600" dirty="0">
                <a:latin typeface="Helvetica Neue"/>
                <a:cs typeface="Helvetica Neue"/>
              </a:rPr>
              <a:t>will w</a:t>
            </a:r>
            <a:r>
              <a:rPr lang="en-US" sz="3600" dirty="0" smtClean="0">
                <a:latin typeface="Helvetica Neue"/>
                <a:cs typeface="Helvetica Neue"/>
              </a:rPr>
              <a:t>/public, </a:t>
            </a:r>
            <a:r>
              <a:rPr lang="en-US" sz="3600" dirty="0">
                <a:latin typeface="Helvetica Neue"/>
                <a:cs typeface="Helvetica Neue"/>
              </a:rPr>
              <a:t>creative </a:t>
            </a:r>
            <a:r>
              <a:rPr lang="en-US" sz="3600" dirty="0" smtClean="0">
                <a:latin typeface="Helvetica Neue"/>
                <a:cs typeface="Helvetica Neue"/>
              </a:rPr>
              <a:t>industries</a:t>
            </a:r>
          </a:p>
          <a:p>
            <a:pPr marL="571500" indent="-571500">
              <a:buFont typeface="Wingdings" charset="2"/>
              <a:buChar char="ü"/>
            </a:pPr>
            <a:r>
              <a:rPr lang="en-US" sz="3600" dirty="0" smtClean="0">
                <a:latin typeface="Helvetica Neue"/>
                <a:cs typeface="Helvetica Neue"/>
              </a:rPr>
              <a:t>Enable unexpected, creative &amp; delightful results </a:t>
            </a:r>
          </a:p>
          <a:p>
            <a:pPr marL="571500" indent="-571500">
              <a:buFont typeface="Wingdings" charset="2"/>
              <a:buChar char="ü"/>
            </a:pPr>
            <a:r>
              <a:rPr lang="en-US" sz="3600" dirty="0" smtClean="0">
                <a:latin typeface="Helvetica Neue"/>
                <a:cs typeface="Helvetica Neue"/>
              </a:rPr>
              <a:t>Lead to refocusing of resources, new funding + revenue models</a:t>
            </a:r>
          </a:p>
          <a:p>
            <a:endParaRPr lang="en-US" sz="3600" dirty="0" smtClean="0">
              <a:latin typeface="Helvetica Neue"/>
              <a:cs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29410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6" y="1110575"/>
            <a:ext cx="1447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9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5" y="3760789"/>
            <a:ext cx="1125537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915" y="3760789"/>
            <a:ext cx="1125537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0" y="3760789"/>
            <a:ext cx="1125538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5" y="3760789"/>
            <a:ext cx="1125537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" descr="newccspectru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3777"/>
            <a:ext cx="9144000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8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>
                <a:solidFill>
                  <a:srgbClr val="2FADBC"/>
                </a:solidFill>
              </a:rPr>
              <a:t>Resources</a:t>
            </a:r>
            <a:endParaRPr lang="en-AU" dirty="0">
              <a:solidFill>
                <a:srgbClr val="2FADB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charset="2"/>
              <a:buChar char="§"/>
            </a:pPr>
            <a:r>
              <a:rPr lang="en-AU" sz="2000" dirty="0">
                <a:solidFill>
                  <a:schemeClr val="tx1"/>
                </a:solidFill>
              </a:rPr>
              <a:t>Warwick </a:t>
            </a:r>
            <a:r>
              <a:rPr lang="en-AU" sz="2000" dirty="0" err="1" smtClean="0">
                <a:solidFill>
                  <a:schemeClr val="tx1"/>
                </a:solidFill>
              </a:rPr>
              <a:t>Cathro</a:t>
            </a:r>
            <a:r>
              <a:rPr lang="en-AU" sz="2000" dirty="0" smtClean="0">
                <a:solidFill>
                  <a:schemeClr val="tx1"/>
                </a:solidFill>
              </a:rPr>
              <a:t>. </a:t>
            </a:r>
            <a:r>
              <a:rPr lang="en-AU" sz="2000" dirty="0" smtClean="0">
                <a:solidFill>
                  <a:schemeClr val="tx1"/>
                </a:solidFill>
              </a:rPr>
              <a:t>2007 .</a:t>
            </a:r>
            <a:r>
              <a:rPr lang="en-US" sz="2000" dirty="0" smtClean="0">
                <a:solidFill>
                  <a:schemeClr val="tx1"/>
                </a:solidFill>
              </a:rPr>
              <a:t>“</a:t>
            </a:r>
            <a:r>
              <a:rPr lang="en-US" sz="2000" dirty="0">
                <a:solidFill>
                  <a:schemeClr val="tx1"/>
                </a:solidFill>
              </a:rPr>
              <a:t>Federated discovery opportunities for Australia’s collecting institutions”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hlinkClick r:id="rId2"/>
              </a:rPr>
              <a:t>https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hlinkClick r:id="rId2"/>
              </a:rPr>
              <a:t>://www.nla.gov.au/openpublish/index.php/nlasp/article/viewFile/1035/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hlinkClick r:id="rId2"/>
              </a:rPr>
              <a:t>1303</a:t>
            </a:r>
            <a:endParaRPr lang="en-US" sz="2000" dirty="0" smtClean="0">
              <a:solidFill>
                <a:schemeClr val="tx1">
                  <a:lumMod val="75000"/>
                </a:schemeClr>
              </a:solidFill>
            </a:endParaRPr>
          </a:p>
          <a:p>
            <a:pPr>
              <a:buClr>
                <a:schemeClr val="tx1"/>
              </a:buClr>
              <a:buFont typeface="Wingdings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Mansfield, T., Winter, C., Griffith, C</a:t>
            </a:r>
            <a:r>
              <a:rPr lang="en-US" sz="2000" dirty="0">
                <a:solidFill>
                  <a:srgbClr val="FFFFFF"/>
                </a:solidFill>
              </a:rPr>
              <a:t>., </a:t>
            </a:r>
            <a:r>
              <a:rPr lang="en-US" sz="2000" dirty="0" err="1">
                <a:solidFill>
                  <a:srgbClr val="FFFFFF"/>
                </a:solidFill>
              </a:rPr>
              <a:t>Dockerty</a:t>
            </a:r>
            <a:r>
              <a:rPr lang="en-US" sz="2000" dirty="0">
                <a:solidFill>
                  <a:srgbClr val="FFFFFF"/>
                </a:solidFill>
              </a:rPr>
              <a:t>, A., Brown, T. </a:t>
            </a:r>
            <a:r>
              <a:rPr lang="en-US" sz="2000" dirty="0" smtClean="0">
                <a:solidFill>
                  <a:srgbClr val="FFFFFF"/>
                </a:solidFill>
              </a:rPr>
              <a:t>2014.  “An </a:t>
            </a:r>
            <a:r>
              <a:rPr lang="en-US" sz="2000" dirty="0">
                <a:solidFill>
                  <a:srgbClr val="FFFFFF"/>
                </a:solidFill>
              </a:rPr>
              <a:t>Innovation Study: Challenges and Opportunities for Australia’s Galleries, Libraries, Archives and Museums</a:t>
            </a:r>
            <a:r>
              <a:rPr lang="en-US" sz="2000" dirty="0" smtClean="0">
                <a:solidFill>
                  <a:srgbClr val="FFFFFF"/>
                </a:solidFill>
              </a:rPr>
              <a:t>”. </a:t>
            </a:r>
            <a:r>
              <a:rPr lang="en-US" sz="2000" dirty="0" smtClean="0">
                <a:solidFill>
                  <a:schemeClr val="tx1"/>
                </a:solidFill>
                <a:hlinkClick r:id="rId3"/>
              </a:rPr>
              <a:t>http</a:t>
            </a:r>
            <a:r>
              <a:rPr lang="en-US" sz="2000" dirty="0">
                <a:solidFill>
                  <a:schemeClr val="tx1"/>
                </a:solidFill>
                <a:hlinkClick r:id="rId3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hlinkClick r:id="rId3"/>
              </a:rPr>
              <a:t>museumsaustralia.org.au/userfiles/file/GLAM_Innovation_Study_September2014-Report_Final_accessible.pdf</a:t>
            </a:r>
            <a:endParaRPr lang="en-US" sz="2000" dirty="0" smtClean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charset="2"/>
              <a:buChar char="§"/>
            </a:pPr>
            <a:r>
              <a:rPr lang="en-AU" sz="2000" dirty="0" smtClean="0">
                <a:solidFill>
                  <a:srgbClr val="FFFFFF"/>
                </a:solidFill>
              </a:rPr>
              <a:t>The </a:t>
            </a:r>
            <a:r>
              <a:rPr lang="en-AU" sz="2000" dirty="0">
                <a:solidFill>
                  <a:srgbClr val="FFFFFF"/>
                </a:solidFill>
              </a:rPr>
              <a:t>Open Data </a:t>
            </a:r>
            <a:r>
              <a:rPr lang="en-AU" sz="2000" dirty="0" smtClean="0">
                <a:solidFill>
                  <a:srgbClr val="FFFFFF"/>
                </a:solidFill>
              </a:rPr>
              <a:t>Handbook </a:t>
            </a:r>
            <a:br>
              <a:rPr lang="en-AU" sz="2000" dirty="0" smtClean="0">
                <a:solidFill>
                  <a:srgbClr val="FFFFFF"/>
                </a:solidFill>
              </a:rPr>
            </a:br>
            <a:r>
              <a:rPr lang="en-AU" sz="2000" dirty="0" smtClean="0">
                <a:hlinkClick r:id="rId4"/>
              </a:rPr>
              <a:t>http</a:t>
            </a:r>
            <a:r>
              <a:rPr lang="en-AU" sz="2000" dirty="0">
                <a:hlinkClick r:id="rId4"/>
              </a:rPr>
              <a:t>://opendatahandbook.org/en</a:t>
            </a:r>
            <a:r>
              <a:rPr lang="en-AU" sz="2000" dirty="0" smtClean="0">
                <a:hlinkClick r:id="rId4"/>
              </a:rPr>
              <a:t>/</a:t>
            </a:r>
            <a:endParaRPr lang="en-AU" sz="2000" dirty="0" smtClean="0"/>
          </a:p>
          <a:p>
            <a:pPr>
              <a:buClr>
                <a:schemeClr val="tx1"/>
              </a:buClr>
              <a:buFont typeface="Wingdings" charset="2"/>
              <a:buChar char="§"/>
            </a:pPr>
            <a:r>
              <a:rPr lang="en-AU" sz="2000" dirty="0" smtClean="0">
                <a:solidFill>
                  <a:srgbClr val="FFFFFF"/>
                </a:solidFill>
              </a:rPr>
              <a:t>Australian Government Open Access Framework (</a:t>
            </a:r>
            <a:r>
              <a:rPr lang="en-AU" sz="2000" dirty="0" err="1" smtClean="0">
                <a:solidFill>
                  <a:srgbClr val="FFFFFF"/>
                </a:solidFill>
              </a:rPr>
              <a:t>AusGOAL</a:t>
            </a:r>
            <a:r>
              <a:rPr lang="en-AU" sz="2000" dirty="0">
                <a:solidFill>
                  <a:srgbClr val="FFFFFF"/>
                </a:solidFill>
              </a:rPr>
              <a:t>) </a:t>
            </a:r>
            <a:r>
              <a:rPr lang="en-AU" sz="2000" dirty="0">
                <a:hlinkClick r:id="rId5"/>
              </a:rPr>
              <a:t>http://</a:t>
            </a:r>
            <a:r>
              <a:rPr lang="en-AU" sz="2000" dirty="0" smtClean="0">
                <a:hlinkClick r:id="rId5"/>
              </a:rPr>
              <a:t>www.ausgoal.gov.au</a:t>
            </a:r>
            <a:endParaRPr lang="en-AU" sz="2000" dirty="0" smtClean="0"/>
          </a:p>
          <a:p>
            <a:endParaRPr lang="en-AU" dirty="0"/>
          </a:p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62000" y="4340858"/>
            <a:ext cx="8181474" cy="2616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>
            <a:spAutoFit/>
          </a:bodyPr>
          <a:lstStyle/>
          <a:p>
            <a:pPr algn="ctr"/>
            <a:r>
              <a:rPr lang="en-US" sz="2800" dirty="0" smtClean="0">
                <a:latin typeface="Helvetica Neue"/>
                <a:cs typeface="Helvetica Neue"/>
              </a:rPr>
              <a:t>Except where otherwise noted: </a:t>
            </a:r>
            <a:r>
              <a:rPr lang="en-US" sz="2800" b="1" dirty="0" smtClean="0">
                <a:solidFill>
                  <a:srgbClr val="34B4C8"/>
                </a:solidFill>
                <a:latin typeface="Helvetica Neue"/>
                <a:cs typeface="Helvetica Neue"/>
              </a:rPr>
              <a:t>CC BY</a:t>
            </a:r>
            <a:r>
              <a:rPr lang="en-US" sz="2800" dirty="0" smtClean="0">
                <a:latin typeface="Helvetica Neue"/>
                <a:cs typeface="Helvetica Neue"/>
              </a:rPr>
              <a:t> </a:t>
            </a:r>
            <a:r>
              <a:rPr lang="en-US" sz="2800" dirty="0" err="1" smtClean="0">
                <a:solidFill>
                  <a:srgbClr val="34B4C8"/>
                </a:solidFill>
                <a:latin typeface="Helvetica Neue"/>
                <a:cs typeface="Helvetica Neue"/>
              </a:rPr>
              <a:t>creativecommons.org</a:t>
            </a:r>
            <a:r>
              <a:rPr lang="en-US" sz="2800" dirty="0">
                <a:solidFill>
                  <a:srgbClr val="34B4C8"/>
                </a:solidFill>
                <a:latin typeface="Helvetica Neue"/>
                <a:cs typeface="Helvetica Neue"/>
              </a:rPr>
              <a:t>/licenses/by/</a:t>
            </a:r>
            <a:r>
              <a:rPr lang="en-US" sz="2800" dirty="0" smtClean="0">
                <a:solidFill>
                  <a:srgbClr val="34B4C8"/>
                </a:solidFill>
                <a:latin typeface="Helvetica Neue"/>
                <a:cs typeface="Helvetica Neue"/>
              </a:rPr>
              <a:t>4.0 </a:t>
            </a:r>
          </a:p>
          <a:p>
            <a:pPr lvl="0"/>
            <a:endParaRPr lang="en-US" dirty="0" smtClean="0">
              <a:latin typeface="Helvetica Neue"/>
              <a:ea typeface="Verdana"/>
              <a:cs typeface="Helvetica Neue"/>
              <a:sym typeface="Verdana"/>
            </a:endParaRPr>
          </a:p>
          <a:p>
            <a:pPr lvl="0" algn="just"/>
            <a:r>
              <a:rPr lang="en" dirty="0" smtClean="0">
                <a:latin typeface="Helvetica Neue"/>
                <a:ea typeface="Verdana"/>
                <a:cs typeface="Helvetica Neue"/>
                <a:sym typeface="Verdana"/>
              </a:rPr>
              <a:t>Creative </a:t>
            </a:r>
            <a:r>
              <a:rPr lang="en" dirty="0">
                <a:latin typeface="Helvetica Neue"/>
                <a:ea typeface="Verdana"/>
                <a:cs typeface="Helvetica Neue"/>
                <a:sym typeface="Verdana"/>
              </a:rPr>
              <a:t>Commons and the double C in a circle are registered trademarks of Creative Commons in the United States and other countries. Third party marks and brands are the property of their respective holders.</a:t>
            </a:r>
          </a:p>
          <a:p>
            <a:endParaRPr lang="en-US" sz="3600" dirty="0" smtClean="0">
              <a:solidFill>
                <a:srgbClr val="34B4C8"/>
              </a:solidFill>
              <a:latin typeface="Helvetica Neue"/>
              <a:cs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47537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by.large 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597" y="2813640"/>
            <a:ext cx="1527218" cy="1527218"/>
          </a:xfrm>
          <a:prstGeom prst="rect">
            <a:avLst/>
          </a:prstGeom>
        </p:spPr>
      </p:pic>
      <p:pic>
        <p:nvPicPr>
          <p:cNvPr id="7" name="Picture 6" descr="cc.large 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316" y="2813640"/>
            <a:ext cx="1521281" cy="1521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3615"/>
            <a:ext cx="7772400" cy="1470025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2400" dirty="0"/>
              <a:t>This work, </a:t>
            </a:r>
            <a:r>
              <a:rPr lang="en-US" sz="2400" dirty="0" smtClean="0"/>
              <a:t>“Creative Commons &amp; Digital Collections ", </a:t>
            </a:r>
            <a:r>
              <a:rPr lang="en-US" sz="2400" dirty="0"/>
              <a:t>is a derivative of "</a:t>
            </a:r>
            <a:r>
              <a:rPr lang="en-US" sz="2400" dirty="0">
                <a:hlinkClick r:id="rId5"/>
              </a:rPr>
              <a:t>Creative Commons </a:t>
            </a:r>
            <a:r>
              <a:rPr lang="en-US" sz="2400" dirty="0" smtClean="0">
                <a:hlinkClick r:id="rId5"/>
              </a:rPr>
              <a:t> and cultural heritage</a:t>
            </a:r>
            <a:r>
              <a:rPr lang="en-US" sz="2400" dirty="0" smtClean="0"/>
              <a:t>" </a:t>
            </a:r>
            <a:r>
              <a:rPr lang="en-US" sz="2400" dirty="0"/>
              <a:t>by  </a:t>
            </a:r>
            <a:r>
              <a:rPr lang="en-US" sz="2400" dirty="0" smtClean="0">
                <a:hlinkClick r:id="rId6"/>
              </a:rPr>
              <a:t>Jane Park</a:t>
            </a:r>
            <a:r>
              <a:rPr lang="en-US" sz="2400" dirty="0" smtClean="0"/>
              <a:t> used </a:t>
            </a:r>
            <a:r>
              <a:rPr lang="en-US" sz="2400" dirty="0"/>
              <a:t>under </a:t>
            </a:r>
            <a:r>
              <a:rPr lang="en-US" sz="2400" dirty="0">
                <a:hlinkClick r:id="rId7"/>
              </a:rPr>
              <a:t>CC BY</a:t>
            </a:r>
            <a:r>
              <a:rPr lang="en-US" sz="2400" dirty="0"/>
              <a:t>. </a:t>
            </a:r>
            <a:r>
              <a:rPr lang="en-US" sz="2400" dirty="0" smtClean="0"/>
              <a:t>"</a:t>
            </a:r>
            <a:r>
              <a:rPr lang="en-US" sz="2400" dirty="0"/>
              <a:t> Creative Commons &amp; Digital Collections </a:t>
            </a:r>
            <a:r>
              <a:rPr lang="en-US" sz="2400" dirty="0" smtClean="0"/>
              <a:t>" </a:t>
            </a:r>
            <a:r>
              <a:rPr lang="en-US" sz="2400" dirty="0"/>
              <a:t>is licensed under </a:t>
            </a:r>
            <a:r>
              <a:rPr lang="en-US" sz="2400" dirty="0">
                <a:hlinkClick r:id="rId7"/>
              </a:rPr>
              <a:t>CC BY</a:t>
            </a:r>
            <a:r>
              <a:rPr lang="en-US" sz="2400" dirty="0"/>
              <a:t> </a:t>
            </a:r>
            <a:r>
              <a:rPr lang="en-US" sz="2400" dirty="0" err="1" smtClean="0"/>
              <a:t>by</a:t>
            </a:r>
            <a:r>
              <a:rPr lang="en-US" sz="2400" dirty="0" smtClean="0"/>
              <a:t> </a:t>
            </a:r>
            <a:r>
              <a:rPr lang="en-US" sz="2400" dirty="0" smtClean="0">
                <a:hlinkClick r:id="rId8"/>
              </a:rPr>
              <a:t>Nerida Quatermass</a:t>
            </a:r>
            <a:r>
              <a:rPr lang="en-US" sz="2400" dirty="0" smtClean="0"/>
              <a:t>.</a:t>
            </a:r>
            <a:endParaRPr lang="en-AU" sz="2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1885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49548" y="2528209"/>
            <a:ext cx="8693926" cy="341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>
            <a:spAutoFit/>
          </a:bodyPr>
          <a:lstStyle/>
          <a:p>
            <a:pPr marL="571500" indent="-571500" algn="l">
              <a:buFont typeface="Wingdings" charset="2"/>
              <a:buChar char="§"/>
            </a:pPr>
            <a:r>
              <a:rPr lang="en-US" sz="3600" dirty="0" smtClean="0">
                <a:latin typeface="Helvetica Neue"/>
                <a:cs typeface="Helvetica Neue"/>
              </a:rPr>
              <a:t>Enable © holders to grant copy and reuse permissions to the public </a:t>
            </a:r>
          </a:p>
          <a:p>
            <a:pPr marL="571500" indent="-571500" algn="l">
              <a:buFont typeface="Wingdings" charset="2"/>
              <a:buChar char="§"/>
            </a:pPr>
            <a:r>
              <a:rPr lang="en-US" sz="3600" dirty="0" smtClean="0">
                <a:latin typeface="Helvetica Neue"/>
                <a:cs typeface="Helvetica Neue"/>
              </a:rPr>
              <a:t>6 licenses: </a:t>
            </a:r>
          </a:p>
          <a:p>
            <a:pPr marL="1600200" lvl="2" indent="-685800">
              <a:buFont typeface="Wingdings" charset="2"/>
              <a:buChar char="§"/>
            </a:pPr>
            <a:r>
              <a:rPr lang="en-US" sz="3600" dirty="0" smtClean="0">
                <a:latin typeface="Helvetica Neue"/>
                <a:cs typeface="Helvetica Neue"/>
              </a:rPr>
              <a:t>Some grant commercial uses</a:t>
            </a:r>
          </a:p>
          <a:p>
            <a:pPr marL="1600200" lvl="2" indent="-685800">
              <a:buFont typeface="Wingdings" charset="2"/>
              <a:buChar char="§"/>
            </a:pPr>
            <a:r>
              <a:rPr lang="en-US" sz="3600" dirty="0" smtClean="0">
                <a:latin typeface="Helvetica Neue"/>
                <a:cs typeface="Helvetica Neue"/>
              </a:rPr>
              <a:t>Some grant derivative uses</a:t>
            </a:r>
          </a:p>
          <a:p>
            <a:pPr marL="1600200" lvl="2" indent="-685800">
              <a:buFont typeface="Wingdings" charset="2"/>
              <a:buChar char="§"/>
            </a:pPr>
            <a:r>
              <a:rPr lang="en-US" sz="3600" dirty="0" smtClean="0">
                <a:latin typeface="Helvetica Neue"/>
                <a:cs typeface="Helvetica Neue"/>
              </a:rPr>
              <a:t>All require attribution</a:t>
            </a:r>
            <a:endParaRPr lang="en-US" sz="3600" dirty="0">
              <a:latin typeface="Helvetica Neue"/>
              <a:cs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29410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5776" y="1457245"/>
            <a:ext cx="7767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2FADBC"/>
                </a:solidFill>
                <a:latin typeface="Helvetica Neue"/>
                <a:cs typeface="Helvetica Neue"/>
              </a:rPr>
              <a:t>CC Licenses</a:t>
            </a:r>
          </a:p>
        </p:txBody>
      </p:sp>
    </p:spTree>
    <p:extLst>
      <p:ext uri="{BB962C8B-B14F-4D97-AF65-F5344CB8AC3E}">
        <p14:creationId xmlns:p14="http://schemas.microsoft.com/office/powerpoint/2010/main" val="91321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49548" y="2528209"/>
            <a:ext cx="8693926" cy="230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>
            <a:spAutoFit/>
          </a:bodyPr>
          <a:lstStyle/>
          <a:p>
            <a:pPr marL="571500" indent="-571500" algn="l">
              <a:buFont typeface="Wingdings" charset="2"/>
              <a:buChar char="§"/>
            </a:pPr>
            <a:r>
              <a:rPr lang="en-US" sz="3600" dirty="0" smtClean="0">
                <a:latin typeface="Helvetica Neue"/>
                <a:cs typeface="Helvetica Neue"/>
              </a:rPr>
              <a:t>     Attribution</a:t>
            </a:r>
          </a:p>
          <a:p>
            <a:pPr marL="571500" indent="-571500" algn="l">
              <a:buFont typeface="Wingdings" charset="2"/>
              <a:buChar char="§"/>
            </a:pPr>
            <a:r>
              <a:rPr lang="en-US" sz="3600" dirty="0" smtClean="0">
                <a:latin typeface="Helvetica Neue"/>
                <a:cs typeface="Helvetica Neue"/>
              </a:rPr>
              <a:t>     </a:t>
            </a:r>
            <a:r>
              <a:rPr lang="en-US" sz="3600" dirty="0" err="1" smtClean="0">
                <a:latin typeface="Helvetica Neue"/>
                <a:cs typeface="Helvetica Neue"/>
              </a:rPr>
              <a:t>ShareAlike</a:t>
            </a:r>
            <a:endParaRPr lang="en-US" sz="3600" dirty="0" smtClean="0">
              <a:latin typeface="Helvetica Neue"/>
              <a:cs typeface="Helvetica Neue"/>
            </a:endParaRPr>
          </a:p>
          <a:p>
            <a:pPr marL="571500" indent="-571500" algn="l">
              <a:buFont typeface="Wingdings" charset="2"/>
              <a:buChar char="§"/>
            </a:pPr>
            <a:r>
              <a:rPr lang="en-US" sz="3600" dirty="0" smtClean="0">
                <a:latin typeface="Helvetica Neue"/>
                <a:cs typeface="Helvetica Neue"/>
              </a:rPr>
              <a:t>     </a:t>
            </a:r>
            <a:r>
              <a:rPr lang="en-US" sz="3600" dirty="0" err="1" smtClean="0">
                <a:latin typeface="Helvetica Neue"/>
                <a:cs typeface="Helvetica Neue"/>
              </a:rPr>
              <a:t>NonCommercial</a:t>
            </a:r>
            <a:endParaRPr lang="en-US" sz="3600" dirty="0" smtClean="0">
              <a:latin typeface="Helvetica Neue"/>
              <a:cs typeface="Helvetica Neue"/>
            </a:endParaRPr>
          </a:p>
          <a:p>
            <a:pPr marL="571500" indent="-571500" algn="l">
              <a:buFont typeface="Wingdings" charset="2"/>
              <a:buChar char="§"/>
            </a:pPr>
            <a:r>
              <a:rPr lang="en-US" sz="3600" dirty="0" smtClean="0">
                <a:latin typeface="Helvetica Neue"/>
                <a:cs typeface="Helvetica Neue"/>
              </a:rPr>
              <a:t>     </a:t>
            </a:r>
            <a:r>
              <a:rPr lang="en-US" sz="3600" dirty="0" err="1" smtClean="0">
                <a:latin typeface="Helvetica Neue"/>
                <a:cs typeface="Helvetica Neue"/>
              </a:rPr>
              <a:t>NoDerivatives</a:t>
            </a:r>
            <a:endParaRPr lang="en-US" sz="3600" dirty="0">
              <a:latin typeface="Helvetica Neue"/>
              <a:cs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29410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5776" y="1457245"/>
            <a:ext cx="7767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2FADBC"/>
                </a:solidFill>
                <a:latin typeface="Helvetica Neue"/>
                <a:cs typeface="Helvetica Neue"/>
              </a:rPr>
              <a:t>4 Elements</a:t>
            </a:r>
            <a:endParaRPr lang="en-US" sz="5400" dirty="0">
              <a:solidFill>
                <a:srgbClr val="2FADBC"/>
              </a:solidFill>
              <a:latin typeface="Helvetica Neue"/>
              <a:cs typeface="Helvetica Neue"/>
            </a:endParaRPr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2591710"/>
            <a:ext cx="460375" cy="46023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3151306"/>
            <a:ext cx="460375" cy="46073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6" y="3715477"/>
            <a:ext cx="460374" cy="460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63" y="4272137"/>
            <a:ext cx="464596" cy="4649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02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44" y="1"/>
            <a:ext cx="3475881" cy="67508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2"/>
          <p:cNvSpPr>
            <a:spLocks/>
          </p:cNvSpPr>
          <p:nvPr/>
        </p:nvSpPr>
        <p:spPr bwMode="auto">
          <a:xfrm>
            <a:off x="4625580" y="535782"/>
            <a:ext cx="4839891" cy="4554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>
              <a:spcBef>
                <a:spcPts val="2531"/>
              </a:spcBef>
            </a:pPr>
            <a:r>
              <a:rPr lang="en-US" sz="2800" dirty="0">
                <a:latin typeface="Helvetica Neue"/>
                <a:ea typeface="ＭＳ Ｐゴシック" charset="0"/>
                <a:cs typeface="Helvetica Neue"/>
                <a:sym typeface="Lucida Grande" charset="0"/>
              </a:rPr>
              <a:t>Public Domain Dedication</a:t>
            </a:r>
          </a:p>
        </p:txBody>
      </p:sp>
      <p:sp>
        <p:nvSpPr>
          <p:cNvPr id="19" name="Line 3"/>
          <p:cNvSpPr>
            <a:spLocks noChangeShapeType="1"/>
          </p:cNvSpPr>
          <p:nvPr/>
        </p:nvSpPr>
        <p:spPr bwMode="auto">
          <a:xfrm flipH="1">
            <a:off x="3013769" y="776883"/>
            <a:ext cx="1468934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Line 4"/>
          <p:cNvSpPr>
            <a:spLocks noChangeShapeType="1"/>
          </p:cNvSpPr>
          <p:nvPr/>
        </p:nvSpPr>
        <p:spPr bwMode="auto">
          <a:xfrm>
            <a:off x="3045025" y="1357314"/>
            <a:ext cx="1602879" cy="3349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" name="Line 5"/>
          <p:cNvSpPr>
            <a:spLocks noChangeShapeType="1"/>
          </p:cNvSpPr>
          <p:nvPr/>
        </p:nvSpPr>
        <p:spPr bwMode="auto">
          <a:xfrm>
            <a:off x="3045025" y="6465095"/>
            <a:ext cx="1602879" cy="3349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>
            <a:off x="4634510" y="1348383"/>
            <a:ext cx="1117" cy="511001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>
            <a:off x="4625578" y="3902276"/>
            <a:ext cx="584895" cy="669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" name="Rectangle 8"/>
          <p:cNvSpPr>
            <a:spLocks/>
          </p:cNvSpPr>
          <p:nvPr/>
        </p:nvSpPr>
        <p:spPr bwMode="auto">
          <a:xfrm>
            <a:off x="5322096" y="3643314"/>
            <a:ext cx="1928813" cy="4554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>
              <a:spcBef>
                <a:spcPts val="2531"/>
              </a:spcBef>
            </a:pPr>
            <a:r>
              <a:rPr lang="en-US" sz="2800" dirty="0">
                <a:latin typeface="Helvetica Neue"/>
                <a:ea typeface="ＭＳ Ｐゴシック" charset="0"/>
                <a:cs typeface="Helvetica Neue"/>
                <a:sym typeface="Lucida Grande" charset="0"/>
              </a:rPr>
              <a:t>Licenses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04233" y="22830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18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zero.large 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699" y="1169759"/>
            <a:ext cx="2849785" cy="2849785"/>
          </a:xfrm>
          <a:prstGeom prst="rect">
            <a:avLst/>
          </a:prstGeom>
        </p:spPr>
      </p:pic>
      <p:sp>
        <p:nvSpPr>
          <p:cNvPr id="8" name="Shape 84"/>
          <p:cNvSpPr>
            <a:spLocks noChangeArrowheads="1"/>
          </p:cNvSpPr>
          <p:nvPr/>
        </p:nvSpPr>
        <p:spPr bwMode="auto">
          <a:xfrm>
            <a:off x="1179937" y="4207765"/>
            <a:ext cx="6986587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 algn="ctr">
              <a:buSzPct val="25000"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 charset="0"/>
                <a:cs typeface="Helvetica Neue"/>
                <a:sym typeface="Helvetica Neue" charset="0"/>
              </a:rPr>
              <a:t>CC Zero = </a:t>
            </a:r>
          </a:p>
          <a:p>
            <a:pPr algn="ctr">
              <a:buSzPct val="25000"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 charset="0"/>
                <a:cs typeface="Helvetica Neue"/>
                <a:sym typeface="Helvetica Neue" charset="0"/>
              </a:rPr>
              <a:t>I want to waive all of</a:t>
            </a:r>
          </a:p>
          <a:p>
            <a:pPr algn="ctr">
              <a:buSzPct val="25000"/>
            </a:pPr>
            <a:r>
              <a:rPr lang="en-US" sz="3600" u="sng" dirty="0" smtClean="0">
                <a:solidFill>
                  <a:srgbClr val="FFFFFF"/>
                </a:solidFill>
                <a:latin typeface="Helvetica Neue"/>
                <a:ea typeface="Helvetica Neue" charset="0"/>
                <a:cs typeface="Helvetica Neue"/>
                <a:sym typeface="Helvetica Neue" charset="0"/>
              </a:rPr>
              <a:t>MY</a:t>
            </a: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 charset="0"/>
                <a:cs typeface="Helvetica Neue"/>
                <a:sym typeface="Helvetica Neue" charset="0"/>
              </a:rPr>
              <a:t> rights to a work. </a:t>
            </a:r>
            <a:endParaRPr lang="en-US" sz="3600" dirty="0">
              <a:solidFill>
                <a:srgbClr val="FFFFFF"/>
              </a:solidFill>
              <a:latin typeface="Helvetica Neue"/>
              <a:ea typeface="Helvetica Neue" charset="0"/>
              <a:cs typeface="Helvetica Neue"/>
              <a:sym typeface="Helvetica Neue" charset="0"/>
            </a:endParaRPr>
          </a:p>
          <a:p>
            <a:pPr algn="ctr">
              <a:buSzPct val="25000"/>
            </a:pPr>
            <a:r>
              <a:rPr lang="en-US" sz="3600" dirty="0" smtClean="0">
                <a:solidFill>
                  <a:srgbClr val="34B4C8"/>
                </a:solidFill>
                <a:latin typeface="Helvetica Neue"/>
                <a:ea typeface="Helvetica Neue" charset="0"/>
                <a:cs typeface="Helvetica Neue"/>
                <a:sym typeface="Helvetica Neue" charset="0"/>
              </a:rPr>
              <a:t>(legally operable)</a:t>
            </a:r>
            <a:endParaRPr lang="en-US" sz="3600" dirty="0">
              <a:solidFill>
                <a:srgbClr val="34B4C8"/>
              </a:solidFill>
              <a:latin typeface="Helvetica Neue"/>
              <a:ea typeface="Helvetica Neue" charset="0"/>
              <a:cs typeface="Helvetica Neue"/>
              <a:sym typeface="Helvetica Neue" charset="0"/>
            </a:endParaRPr>
          </a:p>
          <a:p>
            <a:pPr algn="ctr">
              <a:buSzPct val="25000"/>
            </a:pPr>
            <a:endParaRPr lang="en-US" sz="3600" dirty="0">
              <a:solidFill>
                <a:srgbClr val="FABD1D"/>
              </a:solidFill>
              <a:latin typeface="Helvetica Neue"/>
              <a:ea typeface="Helvetica Neue" charset="0"/>
              <a:cs typeface="Helvetica Neue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73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39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/>
          <a:stretch/>
        </p:blipFill>
        <p:spPr>
          <a:xfrm>
            <a:off x="592667" y="136546"/>
            <a:ext cx="8141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d mark 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00" y="1169760"/>
            <a:ext cx="2849784" cy="2849784"/>
          </a:xfrm>
          <a:prstGeom prst="rect">
            <a:avLst/>
          </a:prstGeom>
        </p:spPr>
      </p:pic>
      <p:sp>
        <p:nvSpPr>
          <p:cNvPr id="8" name="Shape 84"/>
          <p:cNvSpPr>
            <a:spLocks noChangeArrowheads="1"/>
          </p:cNvSpPr>
          <p:nvPr/>
        </p:nvSpPr>
        <p:spPr bwMode="auto">
          <a:xfrm>
            <a:off x="1179937" y="4207765"/>
            <a:ext cx="6986587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/>
          <a:p>
            <a:pPr algn="ctr">
              <a:buSzPct val="25000"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 charset="0"/>
                <a:cs typeface="Helvetica Neue"/>
                <a:sym typeface="Helvetica Neue" charset="0"/>
              </a:rPr>
              <a:t>PD Mark = </a:t>
            </a:r>
          </a:p>
          <a:p>
            <a:pPr algn="ctr">
              <a:buSzPct val="25000"/>
            </a:pP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 charset="0"/>
                <a:cs typeface="Helvetica Neue"/>
                <a:sym typeface="Helvetica Neue" charset="0"/>
              </a:rPr>
              <a:t>For works </a:t>
            </a:r>
            <a:r>
              <a:rPr lang="en-US" sz="3600" u="sng" dirty="0" smtClean="0">
                <a:solidFill>
                  <a:srgbClr val="FFFFFF"/>
                </a:solidFill>
                <a:latin typeface="Helvetica Neue"/>
                <a:ea typeface="Helvetica Neue" charset="0"/>
                <a:cs typeface="Helvetica Neue"/>
                <a:sym typeface="Helvetica Neue" charset="0"/>
              </a:rPr>
              <a:t>already</a:t>
            </a:r>
            <a:r>
              <a:rPr lang="en-US" sz="3600" dirty="0" smtClean="0">
                <a:solidFill>
                  <a:srgbClr val="FFFFFF"/>
                </a:solidFill>
                <a:latin typeface="Helvetica Neue"/>
                <a:ea typeface="Helvetica Neue" charset="0"/>
                <a:cs typeface="Helvetica Neue"/>
                <a:sym typeface="Helvetica Neue" charset="0"/>
              </a:rPr>
              <a:t> in the public domain.</a:t>
            </a:r>
          </a:p>
          <a:p>
            <a:pPr algn="ctr">
              <a:buSzPct val="25000"/>
            </a:pPr>
            <a:r>
              <a:rPr lang="en-US" sz="3600" dirty="0" smtClean="0">
                <a:solidFill>
                  <a:srgbClr val="2FADBC"/>
                </a:solidFill>
                <a:latin typeface="Helvetica Neue"/>
                <a:ea typeface="Helvetica Neue" charset="0"/>
                <a:cs typeface="Helvetica Neue"/>
                <a:sym typeface="Helvetica Neue" charset="0"/>
              </a:rPr>
              <a:t>(</a:t>
            </a:r>
            <a:r>
              <a:rPr lang="en-US" sz="3600" strike="sngStrike" dirty="0" smtClean="0">
                <a:solidFill>
                  <a:srgbClr val="2FADBC"/>
                </a:solidFill>
                <a:latin typeface="Helvetica Neue"/>
                <a:ea typeface="Helvetica Neue" charset="0"/>
                <a:cs typeface="Helvetica Neue"/>
                <a:sym typeface="Helvetica Neue" charset="0"/>
              </a:rPr>
              <a:t>legally operable</a:t>
            </a:r>
            <a:r>
              <a:rPr lang="en-US" sz="3600" dirty="0" smtClean="0">
                <a:solidFill>
                  <a:srgbClr val="2FADBC"/>
                </a:solidFill>
                <a:latin typeface="Helvetica Neue"/>
                <a:ea typeface="Helvetica Neue" charset="0"/>
                <a:cs typeface="Helvetica Neue"/>
                <a:sym typeface="Helvetica Neue" charset="0"/>
              </a:rPr>
              <a:t>)</a:t>
            </a:r>
            <a:endParaRPr lang="en-US" sz="3600" dirty="0">
              <a:solidFill>
                <a:srgbClr val="2FADBC"/>
              </a:solidFill>
              <a:latin typeface="Helvetica Neue"/>
              <a:ea typeface="Helvetica Neue" charset="0"/>
              <a:cs typeface="Helvetica Neue"/>
              <a:sym typeface="Helvetica Neue" charset="0"/>
            </a:endParaRPr>
          </a:p>
          <a:p>
            <a:pPr algn="ctr">
              <a:buSzPct val="25000"/>
            </a:pPr>
            <a:endParaRPr lang="en-US" sz="3600" dirty="0">
              <a:solidFill>
                <a:srgbClr val="FABD1D"/>
              </a:solidFill>
              <a:latin typeface="Helvetica Neue"/>
              <a:ea typeface="Helvetica Neue" charset="0"/>
              <a:cs typeface="Helvetica Neue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05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11339</TotalTime>
  <Words>523</Words>
  <Application>Microsoft Office PowerPoint</Application>
  <PresentationFormat>Letter Paper (8.5x11 in)</PresentationFormat>
  <Paragraphs>106</Paragraphs>
  <Slides>31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This work, “Creative Commons &amp; Digital Collections ", is a derivative of "Creative Commons  and cultural heritage" by  Jane Park used under CC BY. " Creative Commons &amp; Digital Collections " is licensed under CC BY by Nerida Quatermass.</vt:lpstr>
    </vt:vector>
  </TitlesOfParts>
  <Company>Creative Commons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Jane Park</dc:creator>
  <cp:lastModifiedBy>Nerida Quatermass</cp:lastModifiedBy>
  <cp:revision>615</cp:revision>
  <cp:lastPrinted>2014-07-09T01:50:06Z</cp:lastPrinted>
  <dcterms:created xsi:type="dcterms:W3CDTF">2014-07-02T17:29:34Z</dcterms:created>
  <dcterms:modified xsi:type="dcterms:W3CDTF">2015-05-26T03:22:42Z</dcterms:modified>
</cp:coreProperties>
</file>